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77" r:id="rId3"/>
    <p:sldId id="278" r:id="rId4"/>
    <p:sldId id="279" r:id="rId5"/>
    <p:sldId id="283" r:id="rId6"/>
    <p:sldId id="256" r:id="rId7"/>
    <p:sldId id="257" r:id="rId8"/>
    <p:sldId id="258" r:id="rId9"/>
    <p:sldId id="259" r:id="rId10"/>
    <p:sldId id="260" r:id="rId11"/>
    <p:sldId id="261" r:id="rId12"/>
    <p:sldId id="262" r:id="rId13"/>
    <p:sldId id="282" r:id="rId14"/>
    <p:sldId id="265" r:id="rId15"/>
    <p:sldId id="266" r:id="rId16"/>
    <p:sldId id="267" r:id="rId17"/>
    <p:sldId id="272" r:id="rId18"/>
    <p:sldId id="268" r:id="rId19"/>
    <p:sldId id="270" r:id="rId20"/>
    <p:sldId id="271" r:id="rId21"/>
    <p:sldId id="284" r:id="rId22"/>
    <p:sldId id="269" r:id="rId23"/>
    <p:sldId id="285" r:id="rId24"/>
    <p:sldId id="286" r:id="rId25"/>
    <p:sldId id="287" r:id="rId26"/>
    <p:sldId id="280" r:id="rId27"/>
    <p:sldId id="281" r:id="rId28"/>
    <p:sldId id="288"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108" d="100"/>
          <a:sy n="108" d="100"/>
        </p:scale>
        <p:origin x="-293" y="-7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3AFEC-23C5-484B-8852-918572A08C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BEACD8-ACDE-4DA2-B853-8B99B0C449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40F98A-2CA1-4BF4-B7A2-37FB110CB10D}"/>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5" name="Footer Placeholder 4">
            <a:extLst>
              <a:ext uri="{FF2B5EF4-FFF2-40B4-BE49-F238E27FC236}">
                <a16:creationId xmlns:a16="http://schemas.microsoft.com/office/drawing/2014/main" id="{74C934F1-16A9-4315-B89F-00E17AA5D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E10195-5ECF-4DEF-90C1-21ADF399B617}"/>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290615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88692-58CC-45FA-9176-00E6B4163F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11FD61-D827-48CB-AF71-F94BD6FB29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AABFAA-634D-46B3-9A33-E10D3CD91B96}"/>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5" name="Footer Placeholder 4">
            <a:extLst>
              <a:ext uri="{FF2B5EF4-FFF2-40B4-BE49-F238E27FC236}">
                <a16:creationId xmlns:a16="http://schemas.microsoft.com/office/drawing/2014/main" id="{A5452C26-C019-4708-BC44-02977120EA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F5CF2C-3D76-450E-82C8-4E5296B93DD1}"/>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154350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06844F-81B7-4FCB-B0AC-FA661DA9A6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EDAD3A-79F6-42A0-9895-EBFC182E8C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804FF6-6582-4937-AA16-11B4D465EAF0}"/>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5" name="Footer Placeholder 4">
            <a:extLst>
              <a:ext uri="{FF2B5EF4-FFF2-40B4-BE49-F238E27FC236}">
                <a16:creationId xmlns:a16="http://schemas.microsoft.com/office/drawing/2014/main" id="{03A8C87B-B6C2-4B7D-B0B8-672FFB01DD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4CC147-A6D9-4B4E-B3C6-B92AE905FF6C}"/>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1869071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20475-1AFB-4DC1-97C3-87DE458B2A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979515-38EC-4C46-85A7-B0958CC975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443F2A-6536-4A33-91F5-4FC19BC1EE7D}"/>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5" name="Footer Placeholder 4">
            <a:extLst>
              <a:ext uri="{FF2B5EF4-FFF2-40B4-BE49-F238E27FC236}">
                <a16:creationId xmlns:a16="http://schemas.microsoft.com/office/drawing/2014/main" id="{EADF4C25-139C-4A4C-8CC8-3E0FFBD1F4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0EC64E-7FE3-486C-AE7E-5DCEEB6242F2}"/>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845911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2BC-8758-4802-BBCA-3F6FE252F4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67FFA8-384D-4CA9-AE78-17FFB8FC3A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3264C6-3FF5-47AA-BDF7-0DC55E50DF69}"/>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5" name="Footer Placeholder 4">
            <a:extLst>
              <a:ext uri="{FF2B5EF4-FFF2-40B4-BE49-F238E27FC236}">
                <a16:creationId xmlns:a16="http://schemas.microsoft.com/office/drawing/2014/main" id="{CC2C1FA6-2DB7-4143-A8B0-D5E941811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00408B-3D28-444C-B481-F80F13EC9CD3}"/>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615912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68D9C-FEFA-4488-822D-F2F2F89429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C2A4C2-F6A0-45F4-A41A-EDDEFC37FA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55852D0-5ADA-4074-9F1D-F1524B024B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2C3F8A-E17B-499D-8C5C-15DEE966CBCD}"/>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6" name="Footer Placeholder 5">
            <a:extLst>
              <a:ext uri="{FF2B5EF4-FFF2-40B4-BE49-F238E27FC236}">
                <a16:creationId xmlns:a16="http://schemas.microsoft.com/office/drawing/2014/main" id="{B92585E8-AAED-4A40-B5A7-6CEDA5D2F9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69C70E-BED9-42D7-A898-BD9612A62596}"/>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4208976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06312-FE0F-4733-A1B3-B41C4B6BBE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AC6D33-4084-4E8A-BD8F-2C0BD49AEA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D69DED-8579-46AF-B123-A0792E01E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120B85-0E35-4215-A883-3B701F2258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82F3365-8BC1-4093-99D1-D16995A879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A552E13-766E-45B4-981E-5B914C1B56C2}"/>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8" name="Footer Placeholder 7">
            <a:extLst>
              <a:ext uri="{FF2B5EF4-FFF2-40B4-BE49-F238E27FC236}">
                <a16:creationId xmlns:a16="http://schemas.microsoft.com/office/drawing/2014/main" id="{76530C63-2348-42BD-AD91-D8A5631E981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79A5C3-F19F-4111-9880-5384D6483FAC}"/>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1822299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151C7-0F1E-4EE0-B5A0-951232C0AE1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C01937-3381-4E86-97B8-5406AE7AB3F3}"/>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4" name="Footer Placeholder 3">
            <a:extLst>
              <a:ext uri="{FF2B5EF4-FFF2-40B4-BE49-F238E27FC236}">
                <a16:creationId xmlns:a16="http://schemas.microsoft.com/office/drawing/2014/main" id="{EF308133-0EB1-4AB7-B0DE-22AA3256FC1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8700413-8903-41A1-8D22-E184ED59A689}"/>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384419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5262BF-EE7F-4B14-8EE1-1A03CC92FC32}"/>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3" name="Footer Placeholder 2">
            <a:extLst>
              <a:ext uri="{FF2B5EF4-FFF2-40B4-BE49-F238E27FC236}">
                <a16:creationId xmlns:a16="http://schemas.microsoft.com/office/drawing/2014/main" id="{2269F686-15F6-474C-823E-525A1F0AEE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37E433-E715-4BEA-9B4B-3164D5322DD4}"/>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768280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72AA8-E20F-4B7A-A03C-0C82389E2B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25381A-169E-412B-832F-2EC2D37B74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205CA4-A2B2-4324-BE71-F106717749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FF2B6B-12DA-4A5D-A440-E298A50BA43B}"/>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6" name="Footer Placeholder 5">
            <a:extLst>
              <a:ext uri="{FF2B5EF4-FFF2-40B4-BE49-F238E27FC236}">
                <a16:creationId xmlns:a16="http://schemas.microsoft.com/office/drawing/2014/main" id="{58321BE2-C18C-4927-8F0D-4EEFDE447F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13F321-037E-42B0-881B-56D12431D9A1}"/>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206872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A6E24-B971-4442-A265-69D0E44CA9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58F929-C5F2-428D-90AA-3A9FE5F034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C20E0DF-DCD1-440D-8F29-4617CEFDEC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99FD28-5CF1-47BE-8138-E1194C1F4196}"/>
              </a:ext>
            </a:extLst>
          </p:cNvPr>
          <p:cNvSpPr>
            <a:spLocks noGrp="1"/>
          </p:cNvSpPr>
          <p:nvPr>
            <p:ph type="dt" sz="half" idx="10"/>
          </p:nvPr>
        </p:nvSpPr>
        <p:spPr/>
        <p:txBody>
          <a:bodyPr/>
          <a:lstStyle/>
          <a:p>
            <a:fld id="{C9360930-8564-41B9-A615-71CCB5FFB7D2}" type="datetimeFigureOut">
              <a:rPr lang="en-US" smtClean="0"/>
              <a:t>5/15/2020</a:t>
            </a:fld>
            <a:endParaRPr lang="en-US"/>
          </a:p>
        </p:txBody>
      </p:sp>
      <p:sp>
        <p:nvSpPr>
          <p:cNvPr id="6" name="Footer Placeholder 5">
            <a:extLst>
              <a:ext uri="{FF2B5EF4-FFF2-40B4-BE49-F238E27FC236}">
                <a16:creationId xmlns:a16="http://schemas.microsoft.com/office/drawing/2014/main" id="{381BA4CB-18C2-4F9B-9994-95AD655849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8C7096-3F78-49A2-951F-C5F5B1836A4F}"/>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2969824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A058C7-BB3C-44DB-8394-FBC09BAF15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134386-0BCD-4B7D-8F2D-5B032833EE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1AD095-B899-44C6-87A9-6E5D5B58C2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360930-8564-41B9-A615-71CCB5FFB7D2}" type="datetimeFigureOut">
              <a:rPr lang="en-US" smtClean="0"/>
              <a:t>5/15/2020</a:t>
            </a:fld>
            <a:endParaRPr lang="en-US"/>
          </a:p>
        </p:txBody>
      </p:sp>
      <p:sp>
        <p:nvSpPr>
          <p:cNvPr id="5" name="Footer Placeholder 4">
            <a:extLst>
              <a:ext uri="{FF2B5EF4-FFF2-40B4-BE49-F238E27FC236}">
                <a16:creationId xmlns:a16="http://schemas.microsoft.com/office/drawing/2014/main" id="{E0F6091E-A409-47D1-B25D-920C0D76B6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D647C0-83F6-4551-868B-A1A8F69DE8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A79DDD-F6A2-4C85-A04C-5F013B0EA5A2}" type="slidenum">
              <a:rPr lang="en-US" smtClean="0"/>
              <a:t>‹#›</a:t>
            </a:fld>
            <a:endParaRPr lang="en-US"/>
          </a:p>
        </p:txBody>
      </p:sp>
    </p:spTree>
    <p:extLst>
      <p:ext uri="{BB962C8B-B14F-4D97-AF65-F5344CB8AC3E}">
        <p14:creationId xmlns:p14="http://schemas.microsoft.com/office/powerpoint/2010/main" val="34430753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manaswinivedula/KC-donation" TargetMode="External"/><Relationship Id="rId2" Type="http://schemas.openxmlformats.org/officeDocument/2006/relationships/hyperlink" Target="https://github.com/roshna1924/KC-Donation" TargetMode="Externa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hyperlink" Target="https://www.w3schools.com/" TargetMode="External"/><Relationship Id="rId2" Type="http://schemas.openxmlformats.org/officeDocument/2006/relationships/hyperlink" Target="https://umkc.app.box.com/s/gg46llw7gye4is7ujhohw00a2sody7mb" TargetMode="External"/><Relationship Id="rId1" Type="http://schemas.openxmlformats.org/officeDocument/2006/relationships/slideLayout" Target="../slideLayouts/slideLayout7.xml"/><Relationship Id="rId6" Type="http://schemas.openxmlformats.org/officeDocument/2006/relationships/hyperlink" Target="https://themeforest.net/search/oneui" TargetMode="External"/><Relationship Id="rId5" Type="http://schemas.openxmlformats.org/officeDocument/2006/relationships/hyperlink" Target="https://mongoosejs.com/docs/api.html" TargetMode="External"/><Relationship Id="rId4" Type="http://schemas.openxmlformats.org/officeDocument/2006/relationships/hyperlink" Target="http://www.google.com/"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A6719-8055-426D-8C36-820A380E0A56}"/>
              </a:ext>
            </a:extLst>
          </p:cNvPr>
          <p:cNvSpPr>
            <a:spLocks noGrp="1"/>
          </p:cNvSpPr>
          <p:nvPr>
            <p:ph type="ctrTitle"/>
          </p:nvPr>
        </p:nvSpPr>
        <p:spPr>
          <a:xfrm>
            <a:off x="1524000" y="101601"/>
            <a:ext cx="8940800" cy="2529840"/>
          </a:xfrm>
        </p:spPr>
        <p:txBody>
          <a:bodyPr>
            <a:normAutofit/>
          </a:bodyPr>
          <a:lstStyle/>
          <a:p>
            <a:r>
              <a:rPr lang="en-US" sz="4000" b="1" dirty="0"/>
              <a:t>Project Presentation</a:t>
            </a:r>
            <a:br>
              <a:rPr lang="en-US" sz="4000" b="1" dirty="0"/>
            </a:br>
            <a:br>
              <a:rPr lang="en-US" sz="4000" dirty="0"/>
            </a:br>
            <a:r>
              <a:rPr lang="en-US" sz="4000" b="1" dirty="0"/>
              <a:t>CSEE 5590-0002 : Web/Mobile Programming</a:t>
            </a:r>
            <a:endParaRPr lang="en-US" sz="4000" dirty="0"/>
          </a:p>
        </p:txBody>
      </p:sp>
      <p:sp>
        <p:nvSpPr>
          <p:cNvPr id="3" name="Subtitle 2">
            <a:extLst>
              <a:ext uri="{FF2B5EF4-FFF2-40B4-BE49-F238E27FC236}">
                <a16:creationId xmlns:a16="http://schemas.microsoft.com/office/drawing/2014/main" id="{0FE8DB43-FE6C-4974-BC93-A56B4AEB5803}"/>
              </a:ext>
            </a:extLst>
          </p:cNvPr>
          <p:cNvSpPr>
            <a:spLocks noGrp="1"/>
          </p:cNvSpPr>
          <p:nvPr>
            <p:ph type="subTitle" idx="1"/>
          </p:nvPr>
        </p:nvSpPr>
        <p:spPr>
          <a:xfrm>
            <a:off x="1257670" y="3504384"/>
            <a:ext cx="9144000" cy="1122362"/>
          </a:xfrm>
        </p:spPr>
        <p:txBody>
          <a:bodyPr>
            <a:normAutofit/>
          </a:bodyPr>
          <a:lstStyle/>
          <a:p>
            <a:r>
              <a:rPr lang="en-US" sz="6000" b="1" dirty="0">
                <a:highlight>
                  <a:srgbClr val="008080"/>
                </a:highlight>
              </a:rPr>
              <a:t>KC Donation</a:t>
            </a:r>
          </a:p>
        </p:txBody>
      </p:sp>
      <p:sp>
        <p:nvSpPr>
          <p:cNvPr id="4" name="TextBox 3">
            <a:extLst>
              <a:ext uri="{FF2B5EF4-FFF2-40B4-BE49-F238E27FC236}">
                <a16:creationId xmlns:a16="http://schemas.microsoft.com/office/drawing/2014/main" id="{586C6017-C3B2-442C-8527-D295B06DE2CB}"/>
              </a:ext>
            </a:extLst>
          </p:cNvPr>
          <p:cNvSpPr txBox="1"/>
          <p:nvPr/>
        </p:nvSpPr>
        <p:spPr>
          <a:xfrm>
            <a:off x="7792720" y="5212080"/>
            <a:ext cx="4541520" cy="1200329"/>
          </a:xfrm>
          <a:prstGeom prst="rect">
            <a:avLst/>
          </a:prstGeom>
          <a:noFill/>
        </p:spPr>
        <p:txBody>
          <a:bodyPr wrap="square" rtlCol="0">
            <a:spAutoFit/>
          </a:bodyPr>
          <a:lstStyle/>
          <a:p>
            <a:r>
              <a:rPr lang="en-US" b="1" dirty="0"/>
              <a:t>Team 3 :</a:t>
            </a:r>
          </a:p>
          <a:p>
            <a:r>
              <a:rPr lang="en-US" b="1" dirty="0"/>
              <a:t>Roshna Toke, </a:t>
            </a:r>
            <a:r>
              <a:rPr lang="en-US" b="1" dirty="0" err="1"/>
              <a:t>ClassID</a:t>
            </a:r>
            <a:r>
              <a:rPr lang="en-US" b="1" dirty="0"/>
              <a:t>: 23 </a:t>
            </a:r>
          </a:p>
          <a:p>
            <a:r>
              <a:rPr lang="en-US" b="1" dirty="0"/>
              <a:t>Manaswini Vedula, </a:t>
            </a:r>
            <a:r>
              <a:rPr lang="en-US" b="1" dirty="0" err="1"/>
              <a:t>ClassID</a:t>
            </a:r>
            <a:r>
              <a:rPr lang="en-US" b="1" dirty="0"/>
              <a:t>: 24 </a:t>
            </a:r>
          </a:p>
          <a:p>
            <a:r>
              <a:rPr lang="en-US" b="1" dirty="0"/>
              <a:t>Yamini Saraswathi Bommineni, </a:t>
            </a:r>
            <a:r>
              <a:rPr lang="en-US" b="1" dirty="0" err="1"/>
              <a:t>ClassID</a:t>
            </a:r>
            <a:r>
              <a:rPr lang="en-US" b="1" dirty="0"/>
              <a:t>: 03 </a:t>
            </a:r>
          </a:p>
        </p:txBody>
      </p:sp>
    </p:spTree>
    <p:extLst>
      <p:ext uri="{BB962C8B-B14F-4D97-AF65-F5344CB8AC3E}">
        <p14:creationId xmlns:p14="http://schemas.microsoft.com/office/powerpoint/2010/main" val="4740781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 screenshot of a cell phone&#10;&#10;Description automatically generated">
            <a:extLst>
              <a:ext uri="{FF2B5EF4-FFF2-40B4-BE49-F238E27FC236}">
                <a16:creationId xmlns:a16="http://schemas.microsoft.com/office/drawing/2014/main" id="{8EC48355-5EC5-4EBC-9A26-FB8362009981}"/>
              </a:ext>
            </a:extLst>
          </p:cNvPr>
          <p:cNvPicPr>
            <a:picLocks noChangeAspect="1"/>
          </p:cNvPicPr>
          <p:nvPr/>
        </p:nvPicPr>
        <p:blipFill>
          <a:blip r:embed="rId2"/>
          <a:stretch>
            <a:fillRect/>
          </a:stretch>
        </p:blipFill>
        <p:spPr>
          <a:xfrm>
            <a:off x="3909356" y="643466"/>
            <a:ext cx="4373287" cy="5571067"/>
          </a:xfrm>
          <a:prstGeom prst="rect">
            <a:avLst/>
          </a:prstGeom>
        </p:spPr>
      </p:pic>
    </p:spTree>
    <p:extLst>
      <p:ext uri="{BB962C8B-B14F-4D97-AF65-F5344CB8AC3E}">
        <p14:creationId xmlns:p14="http://schemas.microsoft.com/office/powerpoint/2010/main" val="3233997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4291796B-D963-4554-B066-00C763681D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5983" y="121633"/>
            <a:ext cx="9160034" cy="6614733"/>
          </a:xfrm>
          <a:prstGeom prst="rect">
            <a:avLst/>
          </a:prstGeom>
        </p:spPr>
      </p:pic>
    </p:spTree>
    <p:extLst>
      <p:ext uri="{BB962C8B-B14F-4D97-AF65-F5344CB8AC3E}">
        <p14:creationId xmlns:p14="http://schemas.microsoft.com/office/powerpoint/2010/main" val="2486923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06443BD5-9AEE-43A8-AA1F-752DEA9FB1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2638" y="727476"/>
            <a:ext cx="9266723" cy="5403048"/>
          </a:xfrm>
          <a:prstGeom prst="rect">
            <a:avLst/>
          </a:prstGeom>
        </p:spPr>
      </p:pic>
    </p:spTree>
    <p:extLst>
      <p:ext uri="{BB962C8B-B14F-4D97-AF65-F5344CB8AC3E}">
        <p14:creationId xmlns:p14="http://schemas.microsoft.com/office/powerpoint/2010/main" val="737851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social media post&#10;&#10;Description automatically generated">
            <a:extLst>
              <a:ext uri="{FF2B5EF4-FFF2-40B4-BE49-F238E27FC236}">
                <a16:creationId xmlns:a16="http://schemas.microsoft.com/office/drawing/2014/main" id="{622BD8E1-AD1E-4AB4-B1FB-EE24C335DB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4086" y="1283784"/>
            <a:ext cx="9083827" cy="4290432"/>
          </a:xfrm>
          <a:prstGeom prst="rect">
            <a:avLst/>
          </a:prstGeom>
        </p:spPr>
      </p:pic>
    </p:spTree>
    <p:extLst>
      <p:ext uri="{BB962C8B-B14F-4D97-AF65-F5344CB8AC3E}">
        <p14:creationId xmlns:p14="http://schemas.microsoft.com/office/powerpoint/2010/main" val="347398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126876DE-9320-49F0-BE56-D46064350F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9861" y="1447628"/>
            <a:ext cx="8512278" cy="3962743"/>
          </a:xfrm>
          <a:prstGeom prst="rect">
            <a:avLst/>
          </a:prstGeom>
        </p:spPr>
      </p:pic>
    </p:spTree>
    <p:extLst>
      <p:ext uri="{BB962C8B-B14F-4D97-AF65-F5344CB8AC3E}">
        <p14:creationId xmlns:p14="http://schemas.microsoft.com/office/powerpoint/2010/main" val="2504106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4C8EB78F-CE91-455B-9052-BFBD2DCEAC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4001"/>
            <a:ext cx="12192000" cy="5429997"/>
          </a:xfrm>
          <a:prstGeom prst="rect">
            <a:avLst/>
          </a:prstGeom>
        </p:spPr>
      </p:pic>
    </p:spTree>
    <p:extLst>
      <p:ext uri="{BB962C8B-B14F-4D97-AF65-F5344CB8AC3E}">
        <p14:creationId xmlns:p14="http://schemas.microsoft.com/office/powerpoint/2010/main" val="247196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social media post&#10;&#10;Description automatically generated">
            <a:extLst>
              <a:ext uri="{FF2B5EF4-FFF2-40B4-BE49-F238E27FC236}">
                <a16:creationId xmlns:a16="http://schemas.microsoft.com/office/drawing/2014/main" id="{63CC4DDD-574C-4A33-8E7C-64BFFBD6F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5499"/>
            <a:ext cx="12192000" cy="5407001"/>
          </a:xfrm>
          <a:prstGeom prst="rect">
            <a:avLst/>
          </a:prstGeom>
        </p:spPr>
      </p:pic>
    </p:spTree>
    <p:extLst>
      <p:ext uri="{BB962C8B-B14F-4D97-AF65-F5344CB8AC3E}">
        <p14:creationId xmlns:p14="http://schemas.microsoft.com/office/powerpoint/2010/main" val="28734832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1E03211D-14C0-4B9C-A209-3C3DD6477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350" y="594114"/>
            <a:ext cx="11545300" cy="5669771"/>
          </a:xfrm>
          <a:prstGeom prst="rect">
            <a:avLst/>
          </a:prstGeom>
        </p:spPr>
      </p:pic>
    </p:spTree>
    <p:extLst>
      <p:ext uri="{BB962C8B-B14F-4D97-AF65-F5344CB8AC3E}">
        <p14:creationId xmlns:p14="http://schemas.microsoft.com/office/powerpoint/2010/main" val="32612591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6271C742-277B-458F-9FB0-6602E4F0EA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0898"/>
            <a:ext cx="12192000" cy="4096203"/>
          </a:xfrm>
          <a:prstGeom prst="rect">
            <a:avLst/>
          </a:prstGeom>
        </p:spPr>
      </p:pic>
    </p:spTree>
    <p:extLst>
      <p:ext uri="{BB962C8B-B14F-4D97-AF65-F5344CB8AC3E}">
        <p14:creationId xmlns:p14="http://schemas.microsoft.com/office/powerpoint/2010/main" val="36058826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DA730F49-5D49-44A9-837E-D32C447A32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78665"/>
            <a:ext cx="12192000" cy="5100670"/>
          </a:xfrm>
          <a:prstGeom prst="rect">
            <a:avLst/>
          </a:prstGeom>
        </p:spPr>
      </p:pic>
    </p:spTree>
    <p:extLst>
      <p:ext uri="{BB962C8B-B14F-4D97-AF65-F5344CB8AC3E}">
        <p14:creationId xmlns:p14="http://schemas.microsoft.com/office/powerpoint/2010/main" val="2918945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A9868-61F0-492B-961F-2BF836C618E5}"/>
              </a:ext>
            </a:extLst>
          </p:cNvPr>
          <p:cNvSpPr>
            <a:spLocks noGrp="1"/>
          </p:cNvSpPr>
          <p:nvPr>
            <p:ph type="title"/>
          </p:nvPr>
        </p:nvSpPr>
        <p:spPr>
          <a:xfrm>
            <a:off x="838200" y="365125"/>
            <a:ext cx="10515600" cy="975403"/>
          </a:xfrm>
        </p:spPr>
        <p:txBody>
          <a:bodyPr/>
          <a:lstStyle/>
          <a:p>
            <a:r>
              <a:rPr lang="en-US" b="1" u="sng" dirty="0"/>
              <a:t>Objective</a:t>
            </a:r>
          </a:p>
        </p:txBody>
      </p:sp>
      <p:sp>
        <p:nvSpPr>
          <p:cNvPr id="3" name="Rectangle 2">
            <a:extLst>
              <a:ext uri="{FF2B5EF4-FFF2-40B4-BE49-F238E27FC236}">
                <a16:creationId xmlns:a16="http://schemas.microsoft.com/office/drawing/2014/main" id="{B26ADC71-7486-44C4-98F1-D45BCF8846EF}"/>
              </a:ext>
            </a:extLst>
          </p:cNvPr>
          <p:cNvSpPr/>
          <p:nvPr/>
        </p:nvSpPr>
        <p:spPr>
          <a:xfrm>
            <a:off x="757561" y="1727959"/>
            <a:ext cx="10082074" cy="923330"/>
          </a:xfrm>
          <a:prstGeom prst="rect">
            <a:avLst/>
          </a:prstGeom>
        </p:spPr>
        <p:txBody>
          <a:bodyPr wrap="square">
            <a:spAutoFit/>
          </a:bodyPr>
          <a:lstStyle/>
          <a:p>
            <a:r>
              <a:rPr lang="en-US" dirty="0"/>
              <a:t>The main objective of this project is to design a system where donors (those who have excess items) can donate their items only by posting its description on the system and then the requester will request that as per their need and collect from a given address.</a:t>
            </a:r>
          </a:p>
        </p:txBody>
      </p:sp>
      <p:sp>
        <p:nvSpPr>
          <p:cNvPr id="4" name="Title 1">
            <a:extLst>
              <a:ext uri="{FF2B5EF4-FFF2-40B4-BE49-F238E27FC236}">
                <a16:creationId xmlns:a16="http://schemas.microsoft.com/office/drawing/2014/main" id="{00D25B8D-1956-434F-A1C0-100CF0651BDB}"/>
              </a:ext>
            </a:extLst>
          </p:cNvPr>
          <p:cNvSpPr txBox="1">
            <a:spLocks/>
          </p:cNvSpPr>
          <p:nvPr/>
        </p:nvSpPr>
        <p:spPr>
          <a:xfrm>
            <a:off x="838200" y="3296235"/>
            <a:ext cx="10515600" cy="9754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Inspiration from existing project</a:t>
            </a:r>
          </a:p>
        </p:txBody>
      </p:sp>
      <p:sp>
        <p:nvSpPr>
          <p:cNvPr id="5" name="Rectangle 4">
            <a:extLst>
              <a:ext uri="{FF2B5EF4-FFF2-40B4-BE49-F238E27FC236}">
                <a16:creationId xmlns:a16="http://schemas.microsoft.com/office/drawing/2014/main" id="{36782537-59F6-421B-B51D-45A690C2F7E0}"/>
              </a:ext>
            </a:extLst>
          </p:cNvPr>
          <p:cNvSpPr/>
          <p:nvPr/>
        </p:nvSpPr>
        <p:spPr>
          <a:xfrm>
            <a:off x="1054963" y="4522006"/>
            <a:ext cx="10082074" cy="1632113"/>
          </a:xfrm>
          <a:prstGeom prst="rect">
            <a:avLst/>
          </a:prstGeom>
        </p:spPr>
        <p:txBody>
          <a:bodyPr wrap="square">
            <a:spAutoFit/>
          </a:bodyPr>
          <a:lstStyle/>
          <a:p>
            <a:pPr>
              <a:lnSpc>
                <a:spcPct val="107000"/>
              </a:lnSpc>
              <a:spcAft>
                <a:spcPts val="800"/>
              </a:spcAft>
            </a:pPr>
            <a:r>
              <a:rPr lang="en-US" dirty="0"/>
              <a:t>Needs are the primary essentials. Many people suffer from them because of a shortage of items and at the same time lots of excessive items have been Trashed. So, the main motivation of this application is to create a bridge between the Donor and users and making excessive items to reach for the people who are in need.</a:t>
            </a:r>
          </a:p>
          <a:p>
            <a:pPr>
              <a:lnSpc>
                <a:spcPct val="107000"/>
              </a:lnSpc>
              <a:spcAft>
                <a:spcPts val="800"/>
              </a:spcAft>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128853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9B69D562-C6E7-4B73-974E-6B210C6681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3636"/>
            <a:ext cx="12192000" cy="5410727"/>
          </a:xfrm>
          <a:prstGeom prst="rect">
            <a:avLst/>
          </a:prstGeom>
        </p:spPr>
      </p:pic>
    </p:spTree>
    <p:extLst>
      <p:ext uri="{BB962C8B-B14F-4D97-AF65-F5344CB8AC3E}">
        <p14:creationId xmlns:p14="http://schemas.microsoft.com/office/powerpoint/2010/main" val="521780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descr="A screenshot of a social media post&#10;&#10;Description automatically generated">
            <a:extLst>
              <a:ext uri="{FF2B5EF4-FFF2-40B4-BE49-F238E27FC236}">
                <a16:creationId xmlns:a16="http://schemas.microsoft.com/office/drawing/2014/main" id="{A66DBE1D-2BE2-49CC-A1A7-FE097CA1F0E1}"/>
              </a:ext>
            </a:extLst>
          </p:cNvPr>
          <p:cNvPicPr>
            <a:picLocks noChangeAspect="1"/>
          </p:cNvPicPr>
          <p:nvPr/>
        </p:nvPicPr>
        <p:blipFill>
          <a:blip r:embed="rId2"/>
          <a:stretch>
            <a:fillRect/>
          </a:stretch>
        </p:blipFill>
        <p:spPr>
          <a:xfrm>
            <a:off x="643467" y="1479720"/>
            <a:ext cx="10905066" cy="3898559"/>
          </a:xfrm>
          <a:prstGeom prst="rect">
            <a:avLst/>
          </a:prstGeom>
        </p:spPr>
      </p:pic>
    </p:spTree>
    <p:extLst>
      <p:ext uri="{BB962C8B-B14F-4D97-AF65-F5344CB8AC3E}">
        <p14:creationId xmlns:p14="http://schemas.microsoft.com/office/powerpoint/2010/main" val="42696806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1DCB7CB6-A945-4537-81B9-8261F8BEF3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814" y="194029"/>
            <a:ext cx="10760372" cy="6469941"/>
          </a:xfrm>
          <a:prstGeom prst="rect">
            <a:avLst/>
          </a:prstGeom>
        </p:spPr>
      </p:pic>
    </p:spTree>
    <p:extLst>
      <p:ext uri="{BB962C8B-B14F-4D97-AF65-F5344CB8AC3E}">
        <p14:creationId xmlns:p14="http://schemas.microsoft.com/office/powerpoint/2010/main" val="27493320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social media post&#10;&#10;Description automatically generated">
            <a:extLst>
              <a:ext uri="{FF2B5EF4-FFF2-40B4-BE49-F238E27FC236}">
                <a16:creationId xmlns:a16="http://schemas.microsoft.com/office/drawing/2014/main" id="{5807F8C2-20BA-4022-80CA-412A7574647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367" y="643466"/>
            <a:ext cx="10561266" cy="5571067"/>
          </a:xfrm>
          <a:prstGeom prst="rect">
            <a:avLst/>
          </a:prstGeom>
        </p:spPr>
      </p:pic>
    </p:spTree>
    <p:extLst>
      <p:ext uri="{BB962C8B-B14F-4D97-AF65-F5344CB8AC3E}">
        <p14:creationId xmlns:p14="http://schemas.microsoft.com/office/powerpoint/2010/main" val="2660428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social media post&#10;&#10;Description automatically generated">
            <a:extLst>
              <a:ext uri="{FF2B5EF4-FFF2-40B4-BE49-F238E27FC236}">
                <a16:creationId xmlns:a16="http://schemas.microsoft.com/office/drawing/2014/main" id="{34470534-84C3-4B35-B482-D3B3FB2288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5367" y="636432"/>
            <a:ext cx="10561266" cy="5571067"/>
          </a:xfrm>
          <a:prstGeom prst="rect">
            <a:avLst/>
          </a:prstGeom>
        </p:spPr>
      </p:pic>
    </p:spTree>
    <p:extLst>
      <p:ext uri="{BB962C8B-B14F-4D97-AF65-F5344CB8AC3E}">
        <p14:creationId xmlns:p14="http://schemas.microsoft.com/office/powerpoint/2010/main" val="36700354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social media post&#10;&#10;Description automatically generated">
            <a:extLst>
              <a:ext uri="{FF2B5EF4-FFF2-40B4-BE49-F238E27FC236}">
                <a16:creationId xmlns:a16="http://schemas.microsoft.com/office/drawing/2014/main" id="{2E0E109D-8D8A-498D-B887-3DACA8F3CC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0223" y="643466"/>
            <a:ext cx="10611553" cy="5571067"/>
          </a:xfrm>
          <a:prstGeom prst="rect">
            <a:avLst/>
          </a:prstGeom>
        </p:spPr>
      </p:pic>
    </p:spTree>
    <p:extLst>
      <p:ext uri="{BB962C8B-B14F-4D97-AF65-F5344CB8AC3E}">
        <p14:creationId xmlns:p14="http://schemas.microsoft.com/office/powerpoint/2010/main" val="40346856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D7965-060F-4F76-A178-6B0E5CB943F5}"/>
              </a:ext>
            </a:extLst>
          </p:cNvPr>
          <p:cNvSpPr txBox="1">
            <a:spLocks/>
          </p:cNvSpPr>
          <p:nvPr/>
        </p:nvSpPr>
        <p:spPr>
          <a:xfrm>
            <a:off x="704294" y="3145459"/>
            <a:ext cx="10649506" cy="9754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Heroku cloud deployment Link</a:t>
            </a:r>
          </a:p>
          <a:p>
            <a:endParaRPr lang="en-US" dirty="0"/>
          </a:p>
        </p:txBody>
      </p:sp>
      <p:sp>
        <p:nvSpPr>
          <p:cNvPr id="6" name="Rectangle 5">
            <a:extLst>
              <a:ext uri="{FF2B5EF4-FFF2-40B4-BE49-F238E27FC236}">
                <a16:creationId xmlns:a16="http://schemas.microsoft.com/office/drawing/2014/main" id="{3E077A09-57CD-4C25-BEA3-A5AA9BC4B602}"/>
              </a:ext>
            </a:extLst>
          </p:cNvPr>
          <p:cNvSpPr/>
          <p:nvPr/>
        </p:nvSpPr>
        <p:spPr>
          <a:xfrm>
            <a:off x="704294" y="4120684"/>
            <a:ext cx="10082074" cy="615553"/>
          </a:xfrm>
          <a:prstGeom prst="rect">
            <a:avLst/>
          </a:prstGeom>
        </p:spPr>
        <p:txBody>
          <a:bodyPr wrap="square">
            <a:spAutoFit/>
          </a:bodyPr>
          <a:lstStyle/>
          <a:p>
            <a:r>
              <a:rPr lang="en-US" u="sng" dirty="0"/>
              <a:t>https://kcdonation.herokuapp.com</a:t>
            </a:r>
            <a:endParaRPr lang="en-US" dirty="0"/>
          </a:p>
          <a:p>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itle 1">
            <a:extLst>
              <a:ext uri="{FF2B5EF4-FFF2-40B4-BE49-F238E27FC236}">
                <a16:creationId xmlns:a16="http://schemas.microsoft.com/office/drawing/2014/main" id="{4A4684EA-2DF4-4E5D-BF65-480EC5B49074}"/>
              </a:ext>
            </a:extLst>
          </p:cNvPr>
          <p:cNvSpPr txBox="1">
            <a:spLocks/>
          </p:cNvSpPr>
          <p:nvPr/>
        </p:nvSpPr>
        <p:spPr>
          <a:xfrm>
            <a:off x="704294" y="4756603"/>
            <a:ext cx="10515600" cy="778446"/>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GitHub Link</a:t>
            </a:r>
          </a:p>
          <a:p>
            <a:endParaRPr lang="en-US" dirty="0"/>
          </a:p>
        </p:txBody>
      </p:sp>
      <p:sp>
        <p:nvSpPr>
          <p:cNvPr id="8" name="Rectangle 7">
            <a:extLst>
              <a:ext uri="{FF2B5EF4-FFF2-40B4-BE49-F238E27FC236}">
                <a16:creationId xmlns:a16="http://schemas.microsoft.com/office/drawing/2014/main" id="{38500928-8331-45BD-AC49-F9DB84CA5996}"/>
              </a:ext>
            </a:extLst>
          </p:cNvPr>
          <p:cNvSpPr/>
          <p:nvPr/>
        </p:nvSpPr>
        <p:spPr>
          <a:xfrm>
            <a:off x="783452" y="5642242"/>
            <a:ext cx="10082074" cy="892552"/>
          </a:xfrm>
          <a:prstGeom prst="rect">
            <a:avLst/>
          </a:prstGeom>
        </p:spPr>
        <p:txBody>
          <a:bodyPr wrap="square">
            <a:spAutoFit/>
          </a:bodyPr>
          <a:lstStyle/>
          <a:p>
            <a:r>
              <a:rPr lang="en-US" dirty="0">
                <a:hlinkClick r:id="rId2"/>
              </a:rPr>
              <a:t>https://github.com/roshna1924/KC-Donation</a:t>
            </a:r>
            <a:endParaRPr lang="en-US" u="sng" dirty="0">
              <a:hlinkClick r:id="rId3"/>
            </a:endParaRPr>
          </a:p>
          <a:p>
            <a:r>
              <a:rPr lang="en-US" u="sng" dirty="0">
                <a:hlinkClick r:id="rId3"/>
              </a:rPr>
              <a:t>https://github.com/manaswinivedula/KC-donation</a:t>
            </a:r>
            <a:endParaRPr lang="en-US" dirty="0"/>
          </a:p>
          <a:p>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660FDA2F-51C6-4A43-A84B-503202F87303}"/>
              </a:ext>
            </a:extLst>
          </p:cNvPr>
          <p:cNvSpPr/>
          <p:nvPr/>
        </p:nvSpPr>
        <p:spPr>
          <a:xfrm>
            <a:off x="704293" y="277039"/>
            <a:ext cx="8572872" cy="769441"/>
          </a:xfrm>
          <a:prstGeom prst="rect">
            <a:avLst/>
          </a:prstGeom>
        </p:spPr>
        <p:txBody>
          <a:bodyPr wrap="square">
            <a:spAutoFit/>
          </a:bodyPr>
          <a:lstStyle/>
          <a:p>
            <a:r>
              <a:rPr lang="en-US" sz="4400" b="1" u="sng" dirty="0"/>
              <a:t>Technologies used</a:t>
            </a:r>
          </a:p>
        </p:txBody>
      </p:sp>
      <p:sp>
        <p:nvSpPr>
          <p:cNvPr id="5" name="Rectangle 4">
            <a:extLst>
              <a:ext uri="{FF2B5EF4-FFF2-40B4-BE49-F238E27FC236}">
                <a16:creationId xmlns:a16="http://schemas.microsoft.com/office/drawing/2014/main" id="{C9A5BE63-5602-4F55-A6F9-CDA55DA27F70}"/>
              </a:ext>
            </a:extLst>
          </p:cNvPr>
          <p:cNvSpPr/>
          <p:nvPr/>
        </p:nvSpPr>
        <p:spPr>
          <a:xfrm>
            <a:off x="935115" y="1184451"/>
            <a:ext cx="6823968" cy="2031325"/>
          </a:xfrm>
          <a:prstGeom prst="rect">
            <a:avLst/>
          </a:prstGeom>
        </p:spPr>
        <p:txBody>
          <a:bodyPr wrap="square">
            <a:spAutoFit/>
          </a:bodyPr>
          <a:lstStyle/>
          <a:p>
            <a:r>
              <a:rPr lang="en-US" dirty="0"/>
              <a:t>MEAN stack</a:t>
            </a:r>
          </a:p>
          <a:p>
            <a:r>
              <a:rPr lang="en-US" dirty="0"/>
              <a:t>Angular JS</a:t>
            </a:r>
          </a:p>
          <a:p>
            <a:r>
              <a:rPr lang="en-US" dirty="0"/>
              <a:t>HTML, CSS, Bootstrap</a:t>
            </a:r>
          </a:p>
          <a:p>
            <a:r>
              <a:rPr lang="en-US" dirty="0"/>
              <a:t>Node JS</a:t>
            </a:r>
          </a:p>
          <a:p>
            <a:r>
              <a:rPr lang="en-US" dirty="0"/>
              <a:t>Mongo DB</a:t>
            </a:r>
          </a:p>
          <a:p>
            <a:endParaRPr lang="en-US" dirty="0"/>
          </a:p>
          <a:p>
            <a:endParaRPr lang="en-US" dirty="0"/>
          </a:p>
        </p:txBody>
      </p:sp>
    </p:spTree>
    <p:extLst>
      <p:ext uri="{BB962C8B-B14F-4D97-AF65-F5344CB8AC3E}">
        <p14:creationId xmlns:p14="http://schemas.microsoft.com/office/powerpoint/2010/main" val="2279340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DCE2D-96F8-48A6-9DC1-0B43C765D4A8}"/>
              </a:ext>
            </a:extLst>
          </p:cNvPr>
          <p:cNvSpPr txBox="1">
            <a:spLocks/>
          </p:cNvSpPr>
          <p:nvPr/>
        </p:nvSpPr>
        <p:spPr>
          <a:xfrm>
            <a:off x="722790" y="490892"/>
            <a:ext cx="10515600" cy="9754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References</a:t>
            </a:r>
          </a:p>
        </p:txBody>
      </p:sp>
      <p:sp>
        <p:nvSpPr>
          <p:cNvPr id="3" name="Rectangle 2">
            <a:extLst>
              <a:ext uri="{FF2B5EF4-FFF2-40B4-BE49-F238E27FC236}">
                <a16:creationId xmlns:a16="http://schemas.microsoft.com/office/drawing/2014/main" id="{E5DB431B-FBE4-497E-A59B-64304E322AC1}"/>
              </a:ext>
            </a:extLst>
          </p:cNvPr>
          <p:cNvSpPr/>
          <p:nvPr/>
        </p:nvSpPr>
        <p:spPr>
          <a:xfrm>
            <a:off x="642151" y="1769929"/>
            <a:ext cx="10082074" cy="2837059"/>
          </a:xfrm>
          <a:prstGeom prst="rect">
            <a:avLst/>
          </a:prstGeom>
        </p:spPr>
        <p:txBody>
          <a:bodyPr wrap="square">
            <a:spAutoFit/>
          </a:bodyPr>
          <a:lstStyle/>
          <a:p>
            <a:r>
              <a:rPr lang="en-US" dirty="0"/>
              <a:t>1. Hackathon Use Case - </a:t>
            </a:r>
            <a:r>
              <a:rPr lang="en-US" u="sng" dirty="0">
                <a:hlinkClick r:id="rId2"/>
              </a:rPr>
              <a:t>https://umkc.app.box.com/s/gg46llw7gye4is7ujhohw00a2sody7mb</a:t>
            </a:r>
            <a:endParaRPr lang="en-US" u="sng" dirty="0"/>
          </a:p>
          <a:p>
            <a:endParaRPr lang="en-US" dirty="0"/>
          </a:p>
          <a:p>
            <a:r>
              <a:rPr lang="en-US" u="sng" dirty="0">
                <a:hlinkClick r:id="rId3">
                  <a:extLst>
                    <a:ext uri="{A12FA001-AC4F-418D-AE19-62706E023703}">
                      <ahyp:hlinkClr xmlns:ahyp="http://schemas.microsoft.com/office/drawing/2018/hyperlinkcolor" val="tx"/>
                    </a:ext>
                  </a:extLst>
                </a:hlinkClick>
              </a:rPr>
              <a:t>2. </a:t>
            </a:r>
            <a:r>
              <a:rPr lang="en-US" u="sng" dirty="0">
                <a:hlinkClick r:id="rId3"/>
              </a:rPr>
              <a:t>https://www.w3schools.com/</a:t>
            </a:r>
            <a:endParaRPr lang="en-US" u="sng" dirty="0"/>
          </a:p>
          <a:p>
            <a:endParaRPr lang="en-US" dirty="0"/>
          </a:p>
          <a:p>
            <a:r>
              <a:rPr lang="en-US" dirty="0">
                <a:hlinkClick r:id="rId4">
                  <a:extLst>
                    <a:ext uri="{A12FA001-AC4F-418D-AE19-62706E023703}">
                      <ahyp:hlinkClr xmlns:ahyp="http://schemas.microsoft.com/office/drawing/2018/hyperlinkcolor" val="tx"/>
                    </a:ext>
                  </a:extLst>
                </a:hlinkClick>
              </a:rPr>
              <a:t>3. </a:t>
            </a:r>
            <a:r>
              <a:rPr lang="en-US" u="sng" dirty="0">
                <a:hlinkClick r:id="rId4"/>
              </a:rPr>
              <a:t>www.google.com</a:t>
            </a:r>
            <a:endParaRPr lang="en-US" u="sng" dirty="0"/>
          </a:p>
          <a:p>
            <a:endParaRPr lang="en-US" dirty="0"/>
          </a:p>
          <a:p>
            <a:r>
              <a:rPr lang="en-US" dirty="0">
                <a:hlinkClick r:id="rId5">
                  <a:extLst>
                    <a:ext uri="{A12FA001-AC4F-418D-AE19-62706E023703}">
                      <ahyp:hlinkClr xmlns:ahyp="http://schemas.microsoft.com/office/drawing/2018/hyperlinkcolor" val="tx"/>
                    </a:ext>
                  </a:extLst>
                </a:hlinkClick>
              </a:rPr>
              <a:t>4. </a:t>
            </a:r>
            <a:r>
              <a:rPr lang="en-US" u="sng" dirty="0">
                <a:hlinkClick r:id="rId5"/>
              </a:rPr>
              <a:t>https://mongoosejs.com/docs/api.html</a:t>
            </a:r>
            <a:endParaRPr lang="en-US" u="sng" dirty="0"/>
          </a:p>
          <a:p>
            <a:endParaRPr lang="en-US" u="sng" dirty="0"/>
          </a:p>
          <a:p>
            <a:r>
              <a:rPr lang="en-US" u="sng" dirty="0"/>
              <a:t>5. </a:t>
            </a:r>
            <a:r>
              <a:rPr lang="en-US" dirty="0">
                <a:hlinkClick r:id="rId6"/>
              </a:rPr>
              <a:t>https://themeforest.net/search/oneui</a:t>
            </a:r>
            <a:endParaRPr lang="en-US" dirty="0"/>
          </a:p>
          <a:p>
            <a:pPr>
              <a:lnSpc>
                <a:spcPct val="107000"/>
              </a:lnSpc>
              <a:spcAft>
                <a:spcPts val="800"/>
              </a:spcAft>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9647170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616FE7-E8B3-42FC-9BCD-FC53B32249E3}"/>
              </a:ext>
            </a:extLst>
          </p:cNvPr>
          <p:cNvSpPr txBox="1"/>
          <p:nvPr/>
        </p:nvSpPr>
        <p:spPr>
          <a:xfrm>
            <a:off x="3724275" y="2371725"/>
            <a:ext cx="6686550" cy="1446550"/>
          </a:xfrm>
          <a:prstGeom prst="rect">
            <a:avLst/>
          </a:prstGeom>
          <a:noFill/>
        </p:spPr>
        <p:txBody>
          <a:bodyPr wrap="square" rtlCol="0">
            <a:spAutoFit/>
          </a:bodyPr>
          <a:lstStyle/>
          <a:p>
            <a:r>
              <a:rPr lang="en-US" sz="8800" b="1" dirty="0"/>
              <a:t>Thank You</a:t>
            </a:r>
          </a:p>
        </p:txBody>
      </p:sp>
    </p:spTree>
    <p:extLst>
      <p:ext uri="{BB962C8B-B14F-4D97-AF65-F5344CB8AC3E}">
        <p14:creationId xmlns:p14="http://schemas.microsoft.com/office/powerpoint/2010/main" val="20586588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72CBD-5CCB-4DA3-B9A0-9A2260E9CA75}"/>
              </a:ext>
            </a:extLst>
          </p:cNvPr>
          <p:cNvSpPr>
            <a:spLocks noGrp="1"/>
          </p:cNvSpPr>
          <p:nvPr>
            <p:ph type="title"/>
          </p:nvPr>
        </p:nvSpPr>
        <p:spPr>
          <a:xfrm>
            <a:off x="374989" y="480351"/>
            <a:ext cx="10515600" cy="644524"/>
          </a:xfrm>
        </p:spPr>
        <p:txBody>
          <a:bodyPr>
            <a:normAutofit fontScale="90000"/>
          </a:bodyPr>
          <a:lstStyle/>
          <a:p>
            <a:r>
              <a:rPr lang="en-US" b="1" u="sng" dirty="0"/>
              <a:t>System Features:</a:t>
            </a:r>
            <a:endParaRPr lang="en-US" u="sng" dirty="0"/>
          </a:p>
        </p:txBody>
      </p:sp>
      <p:sp>
        <p:nvSpPr>
          <p:cNvPr id="3" name="Rectangle 2">
            <a:extLst>
              <a:ext uri="{FF2B5EF4-FFF2-40B4-BE49-F238E27FC236}">
                <a16:creationId xmlns:a16="http://schemas.microsoft.com/office/drawing/2014/main" id="{C951D18D-2570-4EC7-BB2A-F1ED3318B297}"/>
              </a:ext>
            </a:extLst>
          </p:cNvPr>
          <p:cNvSpPr/>
          <p:nvPr/>
        </p:nvSpPr>
        <p:spPr>
          <a:xfrm>
            <a:off x="374989" y="1568807"/>
            <a:ext cx="10166320" cy="4418389"/>
          </a:xfrm>
          <a:prstGeom prst="rect">
            <a:avLst/>
          </a:prstGeom>
        </p:spPr>
        <p:txBody>
          <a:bodyPr wrap="square">
            <a:spAutoFit/>
          </a:bodyPr>
          <a:lstStyle/>
          <a:p>
            <a:pPr marL="342900" indent="-342900">
              <a:lnSpc>
                <a:spcPct val="107000"/>
              </a:lnSpc>
              <a:spcAft>
                <a:spcPts val="800"/>
              </a:spcAft>
              <a:buAutoNum type="arabicPeriod"/>
            </a:pPr>
            <a:r>
              <a:rPr lang="en-US" sz="2000" dirty="0">
                <a:latin typeface="Calibri" panose="020F0502020204030204" pitchFamily="34" charset="0"/>
                <a:cs typeface="Calibri" panose="020F0502020204030204" pitchFamily="34" charset="0"/>
              </a:rPr>
              <a:t>This application has user to user interaction.</a:t>
            </a:r>
          </a:p>
          <a:p>
            <a:pPr marL="342900" indent="-342900">
              <a:lnSpc>
                <a:spcPct val="107000"/>
              </a:lnSpc>
              <a:spcAft>
                <a:spcPts val="800"/>
              </a:spcAft>
              <a:buAutoNum type="arabicPeriod"/>
            </a:pPr>
            <a:r>
              <a:rPr lang="en-US" sz="2000" dirty="0">
                <a:latin typeface="Calibri" panose="020F0502020204030204" pitchFamily="34" charset="0"/>
                <a:cs typeface="Calibri" panose="020F0502020204030204" pitchFamily="34" charset="0"/>
              </a:rPr>
              <a:t>Those who have access items and want to donate, they can post the same in application.</a:t>
            </a:r>
          </a:p>
          <a:p>
            <a:pPr marL="342900" indent="-342900">
              <a:lnSpc>
                <a:spcPct val="107000"/>
              </a:lnSpc>
              <a:spcAft>
                <a:spcPts val="800"/>
              </a:spcAft>
              <a:buAutoNum type="arabicPeriod"/>
            </a:pPr>
            <a:r>
              <a:rPr lang="en-US" sz="2000" dirty="0">
                <a:latin typeface="Calibri" panose="020F0502020204030204" pitchFamily="34" charset="0"/>
                <a:cs typeface="Calibri" panose="020F0502020204030204" pitchFamily="34" charset="0"/>
              </a:rPr>
              <a:t>When donor post the item, all the requester will get an email notification.</a:t>
            </a:r>
          </a:p>
          <a:p>
            <a:pPr marL="342900" indent="-342900">
              <a:lnSpc>
                <a:spcPct val="107000"/>
              </a:lnSpc>
              <a:spcAft>
                <a:spcPts val="800"/>
              </a:spcAft>
              <a:buAutoNum type="arabicPeriod"/>
            </a:pPr>
            <a:r>
              <a:rPr lang="en-US" sz="2000" dirty="0">
                <a:latin typeface="Calibri" panose="020F0502020204030204" pitchFamily="34" charset="0"/>
                <a:cs typeface="Calibri" panose="020F0502020204030204" pitchFamily="34" charset="0"/>
              </a:rPr>
              <a:t>If requester needs any item, then he can just request that item. There is no need of donor approval as if there is requester needs on urgent basis and donor did not accept for any reason then it won’t help to requesters.</a:t>
            </a:r>
          </a:p>
          <a:p>
            <a:pPr marL="342900" indent="-342900">
              <a:lnSpc>
                <a:spcPct val="107000"/>
              </a:lnSpc>
              <a:spcAft>
                <a:spcPts val="800"/>
              </a:spcAft>
              <a:buAutoNum type="arabicPeriod"/>
            </a:pPr>
            <a:r>
              <a:rPr lang="en-US" sz="2000" dirty="0">
                <a:latin typeface="Calibri" panose="020F0502020204030204" pitchFamily="34" charset="0"/>
                <a:cs typeface="Calibri" panose="020F0502020204030204" pitchFamily="34" charset="0"/>
              </a:rPr>
              <a:t>Requester simply request any item and collect it from given address and can also view specific type of items.</a:t>
            </a:r>
          </a:p>
          <a:p>
            <a:pPr marL="342900" indent="-342900">
              <a:lnSpc>
                <a:spcPct val="107000"/>
              </a:lnSpc>
              <a:spcAft>
                <a:spcPts val="800"/>
              </a:spcAft>
              <a:buAutoNum type="arabicPeriod"/>
            </a:pPr>
            <a:r>
              <a:rPr lang="en-US" sz="2000" dirty="0">
                <a:latin typeface="Calibri" panose="020F0502020204030204" pitchFamily="34" charset="0"/>
                <a:cs typeface="Calibri" panose="020F0502020204030204" pitchFamily="34" charset="0"/>
              </a:rPr>
              <a:t>Both donor and requester can their history of donation and requested item respectively.</a:t>
            </a:r>
          </a:p>
          <a:p>
            <a:pPr marL="342900" indent="-342900">
              <a:lnSpc>
                <a:spcPct val="107000"/>
              </a:lnSpc>
              <a:spcAft>
                <a:spcPts val="800"/>
              </a:spcAft>
              <a:buAutoNum type="arabicPeriod"/>
            </a:pPr>
            <a:r>
              <a:rPr lang="en-US" sz="2000" dirty="0">
                <a:latin typeface="Calibri" panose="020F0502020204030204" pitchFamily="34" charset="0"/>
                <a:cs typeface="Calibri" panose="020F0502020204030204" pitchFamily="34" charset="0"/>
              </a:rPr>
              <a:t>Both donor and requester can update their profile information.</a:t>
            </a:r>
          </a:p>
          <a:p>
            <a:pPr marL="342900" indent="-342900">
              <a:lnSpc>
                <a:spcPct val="107000"/>
              </a:lnSpc>
              <a:spcAft>
                <a:spcPts val="800"/>
              </a:spcAft>
              <a:buAutoNum type="arabicPeriod"/>
            </a:pPr>
            <a:r>
              <a:rPr lang="en-US" sz="2000" dirty="0">
                <a:latin typeface="Calibri" panose="020F0502020204030204" pitchFamily="34" charset="0"/>
                <a:cs typeface="Calibri" panose="020F0502020204030204" pitchFamily="34" charset="0"/>
              </a:rPr>
              <a:t>If user forget his/her password, we will send random password his/her registered email id.</a:t>
            </a:r>
          </a:p>
        </p:txBody>
      </p:sp>
    </p:spTree>
    <p:extLst>
      <p:ext uri="{BB962C8B-B14F-4D97-AF65-F5344CB8AC3E}">
        <p14:creationId xmlns:p14="http://schemas.microsoft.com/office/powerpoint/2010/main" val="3513117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60D1D07-F3EC-479A-B3B6-E4F2F5139620}"/>
              </a:ext>
            </a:extLst>
          </p:cNvPr>
          <p:cNvSpPr>
            <a:spLocks noGrp="1"/>
          </p:cNvSpPr>
          <p:nvPr>
            <p:ph type="title"/>
          </p:nvPr>
        </p:nvSpPr>
        <p:spPr>
          <a:xfrm>
            <a:off x="2819399" y="0"/>
            <a:ext cx="10582275" cy="796925"/>
          </a:xfrm>
        </p:spPr>
        <p:txBody>
          <a:bodyPr>
            <a:normAutofit/>
          </a:bodyPr>
          <a:lstStyle/>
          <a:p>
            <a:r>
              <a:rPr lang="en-US" dirty="0">
                <a:solidFill>
                  <a:schemeClr val="bg1"/>
                </a:solidFill>
                <a:highlight>
                  <a:srgbClr val="000000"/>
                </a:highlight>
              </a:rPr>
              <a:t>Architecture Diagram</a:t>
            </a:r>
          </a:p>
        </p:txBody>
      </p:sp>
      <p:pic>
        <p:nvPicPr>
          <p:cNvPr id="10" name="Picture 9" descr="A close up of a map&#10;&#10;Description automatically generated">
            <a:extLst>
              <a:ext uri="{FF2B5EF4-FFF2-40B4-BE49-F238E27FC236}">
                <a16:creationId xmlns:a16="http://schemas.microsoft.com/office/drawing/2014/main" id="{B4F3F07C-DF01-4893-8D54-3AE3760C62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96925"/>
            <a:ext cx="12192000" cy="5973648"/>
          </a:xfrm>
          <a:prstGeom prst="rect">
            <a:avLst/>
          </a:prstGeom>
        </p:spPr>
      </p:pic>
    </p:spTree>
    <p:extLst>
      <p:ext uri="{BB962C8B-B14F-4D97-AF65-F5344CB8AC3E}">
        <p14:creationId xmlns:p14="http://schemas.microsoft.com/office/powerpoint/2010/main" val="2682302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EC297-C934-4A30-A3A5-1AECA7CF8F40}"/>
              </a:ext>
            </a:extLst>
          </p:cNvPr>
          <p:cNvSpPr>
            <a:spLocks noGrp="1"/>
          </p:cNvSpPr>
          <p:nvPr>
            <p:ph type="title"/>
          </p:nvPr>
        </p:nvSpPr>
        <p:spPr>
          <a:xfrm>
            <a:off x="3943350" y="146050"/>
            <a:ext cx="3181350" cy="1325563"/>
          </a:xfrm>
        </p:spPr>
        <p:txBody>
          <a:bodyPr/>
          <a:lstStyle/>
          <a:p>
            <a:r>
              <a:rPr lang="en-US" b="1" dirty="0"/>
              <a:t>Contribution</a:t>
            </a:r>
          </a:p>
        </p:txBody>
      </p:sp>
      <p:sp>
        <p:nvSpPr>
          <p:cNvPr id="3" name="Rectangle 2">
            <a:extLst>
              <a:ext uri="{FF2B5EF4-FFF2-40B4-BE49-F238E27FC236}">
                <a16:creationId xmlns:a16="http://schemas.microsoft.com/office/drawing/2014/main" id="{0E96A742-BA61-42ED-A98A-712CC440D33E}"/>
              </a:ext>
            </a:extLst>
          </p:cNvPr>
          <p:cNvSpPr/>
          <p:nvPr/>
        </p:nvSpPr>
        <p:spPr>
          <a:xfrm>
            <a:off x="523782" y="1635461"/>
            <a:ext cx="10230590" cy="1808316"/>
          </a:xfrm>
          <a:prstGeom prst="rect">
            <a:avLst/>
          </a:prstGeom>
        </p:spPr>
        <p:txBody>
          <a:bodyPr wrap="square">
            <a:spAutoFit/>
          </a:bodyPr>
          <a:lstStyle/>
          <a:p>
            <a:pPr>
              <a:lnSpc>
                <a:spcPct val="107000"/>
              </a:lnSpc>
              <a:spcAft>
                <a:spcPts val="800"/>
              </a:spcAft>
            </a:pPr>
            <a:r>
              <a:rPr lang="en-US" sz="1600" dirty="0">
                <a:latin typeface="Calibri" panose="020F0502020204030204" pitchFamily="34" charset="0"/>
                <a:ea typeface="Calibri" panose="020F0502020204030204" pitchFamily="34" charset="0"/>
                <a:cs typeface="Times New Roman" panose="02020603050405020304" pitchFamily="18" charset="0"/>
              </a:rPr>
              <a:t>1.    Roshna Toke – Login Page, Registration Page, Donor Page Functionality, History Table, Email Functionalities</a:t>
            </a:r>
          </a:p>
          <a:p>
            <a:pPr>
              <a:lnSpc>
                <a:spcPct val="107000"/>
              </a:lnSpc>
              <a:spcAft>
                <a:spcPts val="800"/>
              </a:spcAft>
            </a:pPr>
            <a:endParaRPr lang="en-US" sz="1600" dirty="0">
              <a:latin typeface="Calibri" panose="020F0502020204030204" pitchFamily="34" charset="0"/>
              <a:cs typeface="Times New Roman" panose="02020603050405020304" pitchFamily="18" charset="0"/>
            </a:endParaRPr>
          </a:p>
          <a:p>
            <a:pPr>
              <a:lnSpc>
                <a:spcPct val="107000"/>
              </a:lnSpc>
              <a:spcAft>
                <a:spcPts val="800"/>
              </a:spcAft>
            </a:pPr>
            <a:r>
              <a:rPr lang="en-US" sz="1600" dirty="0">
                <a:latin typeface="Calibri" panose="020F0502020204030204" pitchFamily="34" charset="0"/>
                <a:cs typeface="Times New Roman" panose="02020603050405020304" pitchFamily="18" charset="0"/>
              </a:rPr>
              <a:t>2.    Manaswini Vedula – Requester Page Functionality, Database connection, User table, Data Table.</a:t>
            </a:r>
          </a:p>
          <a:p>
            <a:pPr>
              <a:lnSpc>
                <a:spcPct val="107000"/>
              </a:lnSpc>
              <a:spcAft>
                <a:spcPts val="80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nSpc>
                <a:spcPct val="107000"/>
              </a:lnSpc>
              <a:spcAft>
                <a:spcPts val="800"/>
              </a:spcAft>
              <a:buFontTx/>
              <a:buAutoNum type="arabicPeriod" startAt="3"/>
            </a:pPr>
            <a:r>
              <a:rPr lang="en-US" sz="1600" dirty="0">
                <a:latin typeface="Calibri" panose="020F0502020204030204" pitchFamily="34" charset="0"/>
                <a:cs typeface="Times New Roman" panose="02020603050405020304" pitchFamily="18" charset="0"/>
              </a:rPr>
              <a:t>Yamini Saraswathi Bommineni – Main Page Functionality, Architecture Diagram</a:t>
            </a:r>
          </a:p>
        </p:txBody>
      </p:sp>
    </p:spTree>
    <p:extLst>
      <p:ext uri="{BB962C8B-B14F-4D97-AF65-F5344CB8AC3E}">
        <p14:creationId xmlns:p14="http://schemas.microsoft.com/office/powerpoint/2010/main" val="1882058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 shot of a person&#10;&#10;Description automatically generated">
            <a:extLst>
              <a:ext uri="{FF2B5EF4-FFF2-40B4-BE49-F238E27FC236}">
                <a16:creationId xmlns:a16="http://schemas.microsoft.com/office/drawing/2014/main" id="{F6C4F8A3-FDA5-40EA-B6B5-46413EEC85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6791"/>
            <a:ext cx="12192000" cy="5764418"/>
          </a:xfrm>
          <a:prstGeom prst="rect">
            <a:avLst/>
          </a:prstGeom>
        </p:spPr>
      </p:pic>
    </p:spTree>
    <p:extLst>
      <p:ext uri="{BB962C8B-B14F-4D97-AF65-F5344CB8AC3E}">
        <p14:creationId xmlns:p14="http://schemas.microsoft.com/office/powerpoint/2010/main" val="3755541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social media post&#10;&#10;Description automatically generated">
            <a:extLst>
              <a:ext uri="{FF2B5EF4-FFF2-40B4-BE49-F238E27FC236}">
                <a16:creationId xmlns:a16="http://schemas.microsoft.com/office/drawing/2014/main" id="{E7A38679-FFBD-4753-A16B-BAB96298A6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836" y="643466"/>
            <a:ext cx="10662328" cy="5571067"/>
          </a:xfrm>
          <a:prstGeom prst="rect">
            <a:avLst/>
          </a:prstGeom>
        </p:spPr>
      </p:pic>
    </p:spTree>
    <p:extLst>
      <p:ext uri="{BB962C8B-B14F-4D97-AF65-F5344CB8AC3E}">
        <p14:creationId xmlns:p14="http://schemas.microsoft.com/office/powerpoint/2010/main" val="718569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 shot of a person&#10;&#10;Description automatically generated">
            <a:extLst>
              <a:ext uri="{FF2B5EF4-FFF2-40B4-BE49-F238E27FC236}">
                <a16:creationId xmlns:a16="http://schemas.microsoft.com/office/drawing/2014/main" id="{6292F2E6-16F0-4DF6-8E5D-50EE590355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38670"/>
            <a:ext cx="12192000" cy="4180660"/>
          </a:xfrm>
          <a:prstGeom prst="rect">
            <a:avLst/>
          </a:prstGeom>
        </p:spPr>
      </p:pic>
    </p:spTree>
    <p:extLst>
      <p:ext uri="{BB962C8B-B14F-4D97-AF65-F5344CB8AC3E}">
        <p14:creationId xmlns:p14="http://schemas.microsoft.com/office/powerpoint/2010/main" val="2954735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social media post&#10;&#10;Description automatically generated">
            <a:extLst>
              <a:ext uri="{FF2B5EF4-FFF2-40B4-BE49-F238E27FC236}">
                <a16:creationId xmlns:a16="http://schemas.microsoft.com/office/drawing/2014/main" id="{82832298-2C13-4042-B80E-8A742A1036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2958"/>
            <a:ext cx="12192000" cy="4732084"/>
          </a:xfrm>
          <a:prstGeom prst="rect">
            <a:avLst/>
          </a:prstGeom>
        </p:spPr>
      </p:pic>
    </p:spTree>
    <p:extLst>
      <p:ext uri="{BB962C8B-B14F-4D97-AF65-F5344CB8AC3E}">
        <p14:creationId xmlns:p14="http://schemas.microsoft.com/office/powerpoint/2010/main" val="11297698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465</Words>
  <Application>Microsoft Office PowerPoint</Application>
  <PresentationFormat>Widescreen</PresentationFormat>
  <Paragraphs>48</Paragraphs>
  <Slides>28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Calibri</vt:lpstr>
      <vt:lpstr>Calibri Light</vt:lpstr>
      <vt:lpstr>Office Theme</vt:lpstr>
      <vt:lpstr>Project Presentation  CSEE 5590-0002 : Web/Mobile Programming</vt:lpstr>
      <vt:lpstr>Objective</vt:lpstr>
      <vt:lpstr>System Features:</vt:lpstr>
      <vt:lpstr>Architecture Diagram</vt:lpstr>
      <vt:lpstr>Contribution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Presentation  CSEE 5590-0002 : Web/Mobile Programming</dc:title>
  <dc:creator>manaswinime994@gmail.com</dc:creator>
  <cp:lastModifiedBy>manaswinime994@gmail.com</cp:lastModifiedBy>
  <cp:revision>3</cp:revision>
  <dcterms:created xsi:type="dcterms:W3CDTF">2020-05-15T17:21:20Z</dcterms:created>
  <dcterms:modified xsi:type="dcterms:W3CDTF">2020-05-15T17:41:03Z</dcterms:modified>
</cp:coreProperties>
</file>